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handoutMasterIdLst>
    <p:handoutMasterId r:id="rId22"/>
  </p:handoutMasterIdLst>
  <p:sldIdLst>
    <p:sldId id="257" r:id="rId2"/>
    <p:sldId id="268" r:id="rId3"/>
    <p:sldId id="270" r:id="rId4"/>
    <p:sldId id="258" r:id="rId5"/>
    <p:sldId id="273" r:id="rId6"/>
    <p:sldId id="274" r:id="rId7"/>
    <p:sldId id="259" r:id="rId8"/>
    <p:sldId id="263" r:id="rId9"/>
    <p:sldId id="264" r:id="rId10"/>
    <p:sldId id="261" r:id="rId11"/>
    <p:sldId id="262" r:id="rId12"/>
    <p:sldId id="265" r:id="rId13"/>
    <p:sldId id="266" r:id="rId14"/>
    <p:sldId id="267" r:id="rId15"/>
    <p:sldId id="271" r:id="rId16"/>
    <p:sldId id="275" r:id="rId17"/>
    <p:sldId id="269" r:id="rId18"/>
    <p:sldId id="276" r:id="rId19"/>
    <p:sldId id="277" r:id="rId20"/>
    <p:sldId id="272" r:id="rId21"/>
  </p:sldIdLst>
  <p:sldSz cx="9144000" cy="6858000" type="screen4x3"/>
  <p:notesSz cx="6735763" cy="9799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32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C4B77-EFFF-4305-94E1-8A9874C2A65B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3B10D-06EA-492D-AD3A-725E8F9B9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5132-8B58-4336-8F7B-2B054F6CBBA6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806F-3CB3-41F6-A40A-BA16524DA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5132-8B58-4336-8F7B-2B054F6CBBA6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806F-3CB3-41F6-A40A-BA16524DA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5132-8B58-4336-8F7B-2B054F6CBBA6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806F-3CB3-41F6-A40A-BA16524DA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5132-8B58-4336-8F7B-2B054F6CBBA6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806F-3CB3-41F6-A40A-BA16524DA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5132-8B58-4336-8F7B-2B054F6CBBA6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806F-3CB3-41F6-A40A-BA16524DA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5132-8B58-4336-8F7B-2B054F6CBBA6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806F-3CB3-41F6-A40A-BA16524DA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5132-8B58-4336-8F7B-2B054F6CBBA6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806F-3CB3-41F6-A40A-BA16524DA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5132-8B58-4336-8F7B-2B054F6CBBA6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806F-3CB3-41F6-A40A-BA16524DA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5132-8B58-4336-8F7B-2B054F6CBBA6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806F-3CB3-41F6-A40A-BA16524DA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5132-8B58-4336-8F7B-2B054F6CBBA6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806F-3CB3-41F6-A40A-BA16524DA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5132-8B58-4336-8F7B-2B054F6CBBA6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806F-3CB3-41F6-A40A-BA16524DA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F5132-8B58-4336-8F7B-2B054F6CBBA6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2806F-3CB3-41F6-A40A-BA16524DA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thanh.tran@compass.edu.vn" TargetMode="External"/><Relationship Id="rId2" Type="http://schemas.openxmlformats.org/officeDocument/2006/relationships/hyperlink" Target="mailto:Richard-sirrs@bluesky-education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vaniquynh@gmail.com" TargetMode="External"/><Relationship Id="rId4" Type="http://schemas.openxmlformats.org/officeDocument/2006/relationships/hyperlink" Target="mailto:nguyenhuudanh1965@gmail.co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>
            <a:spLocks noChangeArrowheads="1"/>
          </p:cNvSpPr>
          <p:nvPr/>
        </p:nvSpPr>
        <p:spPr bwMode="auto">
          <a:xfrm flipH="1">
            <a:off x="657225" y="-4367213"/>
            <a:ext cx="8486775" cy="11225213"/>
          </a:xfrm>
          <a:prstGeom prst="rtTriangle">
            <a:avLst/>
          </a:prstGeom>
          <a:solidFill>
            <a:srgbClr val="0000CE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ight Triangle 4"/>
          <p:cNvSpPr>
            <a:spLocks noChangeArrowheads="1"/>
          </p:cNvSpPr>
          <p:nvPr/>
        </p:nvSpPr>
        <p:spPr bwMode="auto">
          <a:xfrm>
            <a:off x="0" y="2933700"/>
            <a:ext cx="9144000" cy="3924300"/>
          </a:xfrm>
          <a:prstGeom prst="rtTriangle">
            <a:avLst/>
          </a:prstGeom>
          <a:solidFill>
            <a:srgbClr val="0000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657225" y="5000625"/>
            <a:ext cx="273843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s-IS" sz="900" b="1">
                <a:solidFill>
                  <a:srgbClr val="FFFFFF"/>
                </a:solidFill>
                <a:latin typeface="Arial" charset="0"/>
                <a:cs typeface="Arial" charset="0"/>
              </a:rPr>
              <a:t>TRỤ SỞ CHÍNH</a:t>
            </a:r>
            <a:endParaRPr lang="is-IS" sz="90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r>
              <a:rPr lang="is-IS" sz="900">
                <a:solidFill>
                  <a:srgbClr val="FFFFFF"/>
                </a:solidFill>
                <a:latin typeface="Arial" charset="0"/>
                <a:cs typeface="Arial" charset="0"/>
              </a:rPr>
              <a:t>07 Trần Quốc Thảo, Quận 3, Hồ Chí Minh</a:t>
            </a:r>
            <a:br>
              <a:rPr lang="is-IS" sz="90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is-IS" sz="900">
                <a:solidFill>
                  <a:srgbClr val="FFFFFF"/>
                </a:solidFill>
                <a:latin typeface="Arial" charset="0"/>
                <a:cs typeface="Arial" charset="0"/>
              </a:rPr>
              <a:t>(84.8) 39 302 374/39 302 375 </a:t>
            </a:r>
          </a:p>
          <a:p>
            <a:endParaRPr lang="en-US" sz="90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r>
              <a:rPr lang="fr-FR" sz="900" b="1">
                <a:solidFill>
                  <a:srgbClr val="FFFFFF"/>
                </a:solidFill>
                <a:latin typeface="Arial" charset="0"/>
                <a:cs typeface="Arial" charset="0"/>
              </a:rPr>
              <a:t>VĂN PHÒNG HÀ NỘI</a:t>
            </a:r>
            <a:endParaRPr lang="fr-FR" sz="90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r>
              <a:rPr lang="fr-FR" sz="900">
                <a:solidFill>
                  <a:srgbClr val="FFFFFF"/>
                </a:solidFill>
                <a:latin typeface="Arial" charset="0"/>
                <a:cs typeface="Arial" charset="0"/>
              </a:rPr>
              <a:t>106 Phố Huế, Tầng 4, Quận Hai Bà Trưng, Hà Nội</a:t>
            </a:r>
            <a:br>
              <a:rPr lang="fr-FR" sz="90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sz="900">
                <a:solidFill>
                  <a:srgbClr val="FFFFFF"/>
                </a:solidFill>
                <a:latin typeface="Arial" charset="0"/>
                <a:cs typeface="Arial" charset="0"/>
              </a:rPr>
              <a:t>(84.4) 39 440 413/39 440 414</a:t>
            </a:r>
          </a:p>
          <a:p>
            <a:endParaRPr lang="fr-FR" sz="90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r>
              <a:rPr lang="fr-FR" sz="900">
                <a:solidFill>
                  <a:srgbClr val="FFFFFF"/>
                </a:solidFill>
                <a:latin typeface="Arial" charset="0"/>
                <a:cs typeface="Arial" charset="0"/>
              </a:rPr>
              <a:t>www.compass.edu.vn</a:t>
            </a:r>
            <a:r>
              <a:rPr lang="fr-FR" sz="1000">
                <a:solidFill>
                  <a:srgbClr val="FFFFFF"/>
                </a:solidFill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2133600" y="3657600"/>
            <a:ext cx="6911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HƯỚNG DẪN TRƯỚC KHI LÊN ĐƯỜNG </a:t>
            </a:r>
            <a:endParaRPr lang="en-US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 descr="Hình ảnh nội tuyế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Screen Shot 2015-08-12 at 10.52.2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600200"/>
            <a:ext cx="1371600" cy="142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01.png" descr="BlueSky%20Corporate%20files/BlueSky%20Education%20logo_files/400dpiLogoCropped.pn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286000" y="381000"/>
            <a:ext cx="2514600" cy="685800"/>
          </a:xfrm>
          <a:prstGeom prst="rect">
            <a:avLst/>
          </a:prstGeom>
          <a:ln/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32025" y="3048000"/>
            <a:ext cx="6911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TRẠI HÈ ANH NGỮ TẠI SINGAPORE 2017</a:t>
            </a:r>
            <a:endParaRPr lang="en-US" sz="2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54113"/>
          </a:xfrm>
          <a:prstGeom prst="rect">
            <a:avLst/>
          </a:prstGeom>
          <a:solidFill>
            <a:srgbClr val="0000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904875" y="155575"/>
            <a:ext cx="8239125" cy="990600"/>
          </a:xfrm>
          <a:prstGeom prst="rt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304800"/>
            <a:ext cx="6796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KTX TRUNG HỌC DUNMAN - TOILET</a:t>
            </a:r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692150" y="6237288"/>
            <a:ext cx="7783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CE"/>
                </a:solidFill>
              </a:rPr>
              <a:t>ENGLISH CAMP FOR FUTURE LEADERS</a:t>
            </a:r>
            <a:endParaRPr lang="en-US" dirty="0">
              <a:solidFill>
                <a:srgbClr val="0000CE"/>
              </a:solidFill>
            </a:endParaRPr>
          </a:p>
        </p:txBody>
      </p:sp>
      <p:sp>
        <p:nvSpPr>
          <p:cNvPr id="3080" name="Rectangle 1"/>
          <p:cNvSpPr>
            <a:spLocks noChangeArrowheads="1"/>
          </p:cNvSpPr>
          <p:nvPr/>
        </p:nvSpPr>
        <p:spPr bwMode="auto">
          <a:xfrm>
            <a:off x="2855913" y="3244850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3074" name="Picture 2" descr="D:\KẾ HOẠCH\NĂM 2017\TRAI HE 2017\TIEN TRAM\IMG_39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72390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54113"/>
          </a:xfrm>
          <a:prstGeom prst="rect">
            <a:avLst/>
          </a:prstGeom>
          <a:solidFill>
            <a:srgbClr val="0000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904875" y="155575"/>
            <a:ext cx="8239125" cy="990600"/>
          </a:xfrm>
          <a:prstGeom prst="rt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304800"/>
            <a:ext cx="6796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KTX TRUNG HỌC DUNMAN – PHÒNG GIẶT</a:t>
            </a:r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692150" y="6237288"/>
            <a:ext cx="7783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CE"/>
                </a:solidFill>
              </a:rPr>
              <a:t>ENGLISH CAMP FOR FUTURE LEADERS</a:t>
            </a:r>
            <a:endParaRPr lang="en-US" dirty="0">
              <a:solidFill>
                <a:srgbClr val="0000CE"/>
              </a:solidFill>
            </a:endParaRPr>
          </a:p>
        </p:txBody>
      </p:sp>
      <p:sp>
        <p:nvSpPr>
          <p:cNvPr id="3080" name="Rectangle 1"/>
          <p:cNvSpPr>
            <a:spLocks noChangeArrowheads="1"/>
          </p:cNvSpPr>
          <p:nvPr/>
        </p:nvSpPr>
        <p:spPr bwMode="auto">
          <a:xfrm>
            <a:off x="2855913" y="3244850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4098" name="Picture 2" descr="D:\KẾ HOẠCH\NĂM 2017\TRAI HE 2017\TIEN TRAM\IMG_396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8200" y="1752600"/>
            <a:ext cx="5181600" cy="3352800"/>
          </a:xfrm>
          <a:prstGeom prst="rect">
            <a:avLst/>
          </a:prstGeom>
          <a:noFill/>
        </p:spPr>
      </p:pic>
      <p:pic>
        <p:nvPicPr>
          <p:cNvPr id="4099" name="Picture 3" descr="D:\KẾ HOẠCH\NĂM 2017\TRAI HE 2017\TIEN TRAM\IMG_3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895600"/>
            <a:ext cx="211455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54113"/>
          </a:xfrm>
          <a:prstGeom prst="rect">
            <a:avLst/>
          </a:prstGeom>
          <a:solidFill>
            <a:srgbClr val="0000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904875" y="155575"/>
            <a:ext cx="8239125" cy="990600"/>
          </a:xfrm>
          <a:prstGeom prst="rt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304800"/>
            <a:ext cx="6796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KTX TRUNG HỌC DUNMAN – NHÀ ĂN</a:t>
            </a:r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692150" y="6237288"/>
            <a:ext cx="7783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CE"/>
                </a:solidFill>
              </a:rPr>
              <a:t>ENGLISH CAMP FOR FUTURE LEADERS</a:t>
            </a:r>
            <a:endParaRPr lang="en-US" dirty="0">
              <a:solidFill>
                <a:srgbClr val="0000CE"/>
              </a:solidFill>
            </a:endParaRPr>
          </a:p>
        </p:txBody>
      </p:sp>
      <p:sp>
        <p:nvSpPr>
          <p:cNvPr id="3080" name="Rectangle 1"/>
          <p:cNvSpPr>
            <a:spLocks noChangeArrowheads="1"/>
          </p:cNvSpPr>
          <p:nvPr/>
        </p:nvSpPr>
        <p:spPr bwMode="auto">
          <a:xfrm>
            <a:off x="2855913" y="3244850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7170" name="Picture 2" descr="D:\KẾ HOẠCH\NĂM 2017\TRAI HE 2017\TIEN TRAM\IMG_3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6172200" cy="38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54113"/>
          </a:xfrm>
          <a:prstGeom prst="rect">
            <a:avLst/>
          </a:prstGeom>
          <a:solidFill>
            <a:srgbClr val="0000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904875" y="155575"/>
            <a:ext cx="8239125" cy="990600"/>
          </a:xfrm>
          <a:prstGeom prst="rt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304800"/>
            <a:ext cx="6796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KTX TRUNG HỌC DUNMAN – KHI VÀO NHÀ ĂN</a:t>
            </a:r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692150" y="6237288"/>
            <a:ext cx="7783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CE"/>
                </a:solidFill>
              </a:rPr>
              <a:t>ENGLISH CAMP FOR FUTURE LEADERS</a:t>
            </a:r>
            <a:endParaRPr lang="en-US" dirty="0">
              <a:solidFill>
                <a:srgbClr val="0000CE"/>
              </a:solidFill>
            </a:endParaRPr>
          </a:p>
        </p:txBody>
      </p:sp>
      <p:sp>
        <p:nvSpPr>
          <p:cNvPr id="3080" name="Rectangle 1"/>
          <p:cNvSpPr>
            <a:spLocks noChangeArrowheads="1"/>
          </p:cNvSpPr>
          <p:nvPr/>
        </p:nvSpPr>
        <p:spPr bwMode="auto">
          <a:xfrm>
            <a:off x="2855913" y="3244850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8194" name="Picture 2" descr="D:\KẾ HOẠCH\NĂM 2017\TRAI HE 2017\TIEN TRAM\IMG_3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3657600" cy="2209800"/>
          </a:xfrm>
          <a:prstGeom prst="rect">
            <a:avLst/>
          </a:prstGeom>
          <a:noFill/>
        </p:spPr>
      </p:pic>
      <p:pic>
        <p:nvPicPr>
          <p:cNvPr id="8195" name="Picture 3" descr="D:\KẾ HOẠCH\NĂM 2017\TRAI HE 2017\TIEN TRAM\IMG_3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0"/>
            <a:ext cx="3657600" cy="220980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4343400" y="25146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D:\KẾ HOẠCH\NĂM 2017\TRAI HE 2017\TIEN TRAM\IMG_39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886200"/>
            <a:ext cx="3505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54113"/>
          </a:xfrm>
          <a:prstGeom prst="rect">
            <a:avLst/>
          </a:prstGeom>
          <a:solidFill>
            <a:srgbClr val="0000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904875" y="155575"/>
            <a:ext cx="8239125" cy="990600"/>
          </a:xfrm>
          <a:prstGeom prst="rt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304800"/>
            <a:ext cx="6796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KTX TRUNG HỌC DUNMAN – PHÒNG HỌC</a:t>
            </a:r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692150" y="6237288"/>
            <a:ext cx="7783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CE"/>
                </a:solidFill>
              </a:rPr>
              <a:t>ENGLISH CAMP FOR FUTURE LEADERS</a:t>
            </a:r>
            <a:endParaRPr lang="en-US" dirty="0">
              <a:solidFill>
                <a:srgbClr val="0000CE"/>
              </a:solidFill>
            </a:endParaRPr>
          </a:p>
        </p:txBody>
      </p:sp>
      <p:sp>
        <p:nvSpPr>
          <p:cNvPr id="3080" name="Rectangle 1"/>
          <p:cNvSpPr>
            <a:spLocks noChangeArrowheads="1"/>
          </p:cNvSpPr>
          <p:nvPr/>
        </p:nvSpPr>
        <p:spPr bwMode="auto">
          <a:xfrm>
            <a:off x="2855913" y="3244850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9218" name="Picture 2" descr="D:\KẾ HOẠCH\NĂM 2017\TRAI HE 2017\TIEN TRAM\IMG_3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3733800" cy="2971800"/>
          </a:xfrm>
          <a:prstGeom prst="rect">
            <a:avLst/>
          </a:prstGeom>
          <a:noFill/>
        </p:spPr>
      </p:pic>
      <p:pic>
        <p:nvPicPr>
          <p:cNvPr id="8" name="Picture 7" descr="../Documents/BlueSky%20Camp%20Destinations/Singapore%20/Schools/Dunman%20HighSchool/thumb_IMG_1703_102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7338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54113"/>
          </a:xfrm>
          <a:prstGeom prst="rect">
            <a:avLst/>
          </a:prstGeom>
          <a:solidFill>
            <a:srgbClr val="0000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904875" y="155575"/>
            <a:ext cx="8239125" cy="990600"/>
          </a:xfrm>
          <a:prstGeom prst="rt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304800"/>
            <a:ext cx="6796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NỘI QUY – NHỮNG ĐIỂM QUAN TRỌNG</a:t>
            </a:r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692150" y="6237288"/>
            <a:ext cx="7783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CE"/>
                </a:solidFill>
              </a:rPr>
              <a:t>ENGLISH CAMP FOR FUTURE LEADERS</a:t>
            </a:r>
            <a:endParaRPr lang="en-US" dirty="0">
              <a:solidFill>
                <a:srgbClr val="0000CE"/>
              </a:solidFill>
            </a:endParaRPr>
          </a:p>
        </p:txBody>
      </p:sp>
      <p:sp>
        <p:nvSpPr>
          <p:cNvPr id="3080" name="Rectangle 1"/>
          <p:cNvSpPr>
            <a:spLocks noChangeArrowheads="1"/>
          </p:cNvSpPr>
          <p:nvPr/>
        </p:nvSpPr>
        <p:spPr bwMode="auto">
          <a:xfrm>
            <a:off x="2855913" y="3244850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371600"/>
            <a:ext cx="7613650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Candara" pitchFamily="34" charset="0"/>
              </a:rPr>
              <a:t>CHỈ NÓI TIẾNG ANH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latin typeface="Candar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Candara" pitchFamily="34" charset="0"/>
              </a:rPr>
              <a:t>MẶC ĐỒNG PHỤC QUY ĐỊNH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latin typeface="Candar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Candara" pitchFamily="34" charset="0"/>
              </a:rPr>
              <a:t>CỬ XỬ MỘT CÁCH TÔN TRỌNG VÀ TỬ TẾ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latin typeface="Candar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Candara" pitchFamily="34" charset="0"/>
              </a:rPr>
              <a:t>KHÔNG ĐƯỢC PHÉP CHẬM TRỄ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latin typeface="Candar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Candara" pitchFamily="34" charset="0"/>
              </a:rPr>
              <a:t>THAM GIA MỌI HOẠT ĐỘNG CỦA TRẠI HÈ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latin typeface="Candar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Candara" pitchFamily="34" charset="0"/>
              </a:rPr>
              <a:t>KHÔNG ĂN TRONG PHÒNG HỌC, CHỈ ĐƯỢC UỐNG NƯỚC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latin typeface="Candar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Candara" pitchFamily="34" charset="0"/>
              </a:rPr>
              <a:t>KHÔNG SỬ DỤNG CÁC THIẾT BỊ ĐIỆN TỬ TRONG PHÒNG HỌC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latin typeface="Candar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Candara" pitchFamily="34" charset="0"/>
              </a:rPr>
              <a:t>ĐI NGỦ ĐÚNG GIỜ: 9.30pm </a:t>
            </a:r>
            <a:r>
              <a:rPr lang="en-US" sz="1200" dirty="0" err="1" smtClean="0">
                <a:latin typeface="Candara" pitchFamily="34" charset="0"/>
              </a:rPr>
              <a:t>đối</a:t>
            </a:r>
            <a:r>
              <a:rPr lang="en-US" sz="1200" dirty="0" smtClean="0">
                <a:latin typeface="Candara" pitchFamily="34" charset="0"/>
              </a:rPr>
              <a:t> </a:t>
            </a:r>
            <a:r>
              <a:rPr lang="en-US" sz="1200" dirty="0" err="1" smtClean="0">
                <a:latin typeface="Candara" pitchFamily="34" charset="0"/>
              </a:rPr>
              <a:t>với</a:t>
            </a:r>
            <a:r>
              <a:rPr lang="en-US" sz="1200" dirty="0" smtClean="0">
                <a:latin typeface="Candara" pitchFamily="34" charset="0"/>
              </a:rPr>
              <a:t> </a:t>
            </a:r>
            <a:r>
              <a:rPr lang="en-US" sz="1200" dirty="0" err="1" smtClean="0">
                <a:latin typeface="Candara" pitchFamily="34" charset="0"/>
              </a:rPr>
              <a:t>học</a:t>
            </a:r>
            <a:r>
              <a:rPr lang="en-US" sz="1200" dirty="0" smtClean="0">
                <a:latin typeface="Candara" pitchFamily="34" charset="0"/>
              </a:rPr>
              <a:t> </a:t>
            </a:r>
            <a:r>
              <a:rPr lang="en-US" sz="1200" dirty="0" err="1" smtClean="0">
                <a:latin typeface="Candara" pitchFamily="34" charset="0"/>
              </a:rPr>
              <a:t>sinh</a:t>
            </a:r>
            <a:r>
              <a:rPr lang="en-US" sz="1200" dirty="0" smtClean="0">
                <a:latin typeface="Candara" pitchFamily="34" charset="0"/>
              </a:rPr>
              <a:t> </a:t>
            </a:r>
            <a:r>
              <a:rPr lang="en-US" sz="1200" dirty="0" err="1" smtClean="0">
                <a:latin typeface="Candara" pitchFamily="34" charset="0"/>
              </a:rPr>
              <a:t>dưới</a:t>
            </a:r>
            <a:r>
              <a:rPr lang="en-US" sz="1200" dirty="0" smtClean="0">
                <a:latin typeface="Candara" pitchFamily="34" charset="0"/>
              </a:rPr>
              <a:t> 13 </a:t>
            </a:r>
            <a:r>
              <a:rPr lang="en-US" sz="1200" dirty="0" err="1" smtClean="0">
                <a:latin typeface="Candara" pitchFamily="34" charset="0"/>
              </a:rPr>
              <a:t>tuổi</a:t>
            </a:r>
            <a:r>
              <a:rPr lang="en-US" sz="1200" dirty="0" smtClean="0">
                <a:latin typeface="Candara" pitchFamily="34" charset="0"/>
              </a:rPr>
              <a:t>; 10.30pm </a:t>
            </a:r>
            <a:r>
              <a:rPr lang="en-US" sz="1200" dirty="0" err="1" smtClean="0">
                <a:latin typeface="Candara" pitchFamily="34" charset="0"/>
              </a:rPr>
              <a:t>đối</a:t>
            </a:r>
            <a:r>
              <a:rPr lang="en-US" sz="1200" dirty="0" smtClean="0">
                <a:latin typeface="Candara" pitchFamily="34" charset="0"/>
              </a:rPr>
              <a:t> </a:t>
            </a:r>
            <a:r>
              <a:rPr lang="en-US" sz="1200" dirty="0" err="1" smtClean="0">
                <a:latin typeface="Candara" pitchFamily="34" charset="0"/>
              </a:rPr>
              <a:t>với</a:t>
            </a:r>
            <a:r>
              <a:rPr lang="en-US" sz="1200" dirty="0" smtClean="0">
                <a:latin typeface="Candara" pitchFamily="34" charset="0"/>
              </a:rPr>
              <a:t> </a:t>
            </a:r>
            <a:r>
              <a:rPr lang="en-US" sz="1200" dirty="0" err="1" smtClean="0">
                <a:latin typeface="Candara" pitchFamily="34" charset="0"/>
              </a:rPr>
              <a:t>học</a:t>
            </a:r>
            <a:r>
              <a:rPr lang="en-US" sz="1200" dirty="0" smtClean="0">
                <a:latin typeface="Candara" pitchFamily="34" charset="0"/>
              </a:rPr>
              <a:t> </a:t>
            </a:r>
            <a:r>
              <a:rPr lang="en-US" sz="1200" dirty="0" err="1" smtClean="0">
                <a:latin typeface="Candara" pitchFamily="34" charset="0"/>
              </a:rPr>
              <a:t>sinh</a:t>
            </a:r>
            <a:r>
              <a:rPr lang="en-US" sz="1200" dirty="0" smtClean="0">
                <a:latin typeface="Candara" pitchFamily="34" charset="0"/>
              </a:rPr>
              <a:t> </a:t>
            </a:r>
            <a:r>
              <a:rPr lang="en-US" sz="1200" dirty="0" err="1" smtClean="0">
                <a:latin typeface="Candara" pitchFamily="34" charset="0"/>
              </a:rPr>
              <a:t>trên</a:t>
            </a:r>
            <a:r>
              <a:rPr lang="en-US" sz="1200" dirty="0" smtClean="0">
                <a:latin typeface="Candara" pitchFamily="34" charset="0"/>
              </a:rPr>
              <a:t> 13 </a:t>
            </a:r>
            <a:r>
              <a:rPr lang="en-US" sz="1200" dirty="0" err="1" smtClean="0">
                <a:latin typeface="Candara" pitchFamily="34" charset="0"/>
              </a:rPr>
              <a:t>tuổi</a:t>
            </a:r>
            <a:endParaRPr lang="en-US" sz="1200" dirty="0" smtClean="0">
              <a:latin typeface="Candar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latin typeface="Candar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Candara" pitchFamily="34" charset="0"/>
              </a:rPr>
              <a:t>CHỊU SỰ GIÁM SÁT CỦA NGƯỜI LỚN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latin typeface="Candar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Candara" pitchFamily="34" charset="0"/>
              </a:rPr>
              <a:t>GIỮ GÌN VẬT DỤNG CÁ NHÂN CÓ GIÁ TRỊ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latin typeface="Candar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Candara" pitchFamily="34" charset="0"/>
              </a:rPr>
              <a:t>CHỈ SỬ DỤNG PHƯƠNG TIỆN CƠ SỞ VẬT CHẤT TẠI TẦNG LẦU ĐANG Ở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latin typeface="Candar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Candara" pitchFamily="34" charset="0"/>
              </a:rPr>
              <a:t>BỒI THƯỜNG CHI PHÍ GHI GÂY MẤT MÁT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latin typeface="Candar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Candara" pitchFamily="34" charset="0"/>
              </a:rPr>
              <a:t>GIẶT GIŨ VÀ SẤY KHÔ QUẦN ÁO TẠI PHÒNG GIẶT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andar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>
              <a:latin typeface="Candar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andar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>
              <a:latin typeface="Candar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andar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>
              <a:latin typeface="Candar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andar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54113"/>
          </a:xfrm>
          <a:prstGeom prst="rect">
            <a:avLst/>
          </a:prstGeom>
          <a:solidFill>
            <a:srgbClr val="0000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904875" y="155575"/>
            <a:ext cx="8239125" cy="990600"/>
          </a:xfrm>
          <a:prstGeom prst="rt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304800"/>
            <a:ext cx="6796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THÔNG TIN LIÊN HỆ VÀ SỐ ĐIỆN THOẠI QUAN TRỌNG</a:t>
            </a:r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692150" y="6237288"/>
            <a:ext cx="7783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CE"/>
                </a:solidFill>
              </a:rPr>
              <a:t>ENGLISH CAMP FOR FUTURE LEADERS</a:t>
            </a:r>
            <a:endParaRPr lang="en-US" dirty="0">
              <a:solidFill>
                <a:srgbClr val="0000CE"/>
              </a:solidFill>
            </a:endParaRPr>
          </a:p>
        </p:txBody>
      </p:sp>
      <p:sp>
        <p:nvSpPr>
          <p:cNvPr id="3080" name="Rectangle 1"/>
          <p:cNvSpPr>
            <a:spLocks noChangeArrowheads="1"/>
          </p:cNvSpPr>
          <p:nvPr/>
        </p:nvSpPr>
        <p:spPr bwMode="auto">
          <a:xfrm>
            <a:off x="2855913" y="3244850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762000" y="1981200"/>
            <a:ext cx="7620000" cy="32766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TRƯỞNG QUẢN LÝ VỀ CHĂM SÓC HỌC SINH: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Mr. Richard Sirrs: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  <a:hlinkClick r:id="rId2"/>
              </a:rPr>
              <a:t>Richard-sirrs@bluesky-education.com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, +65 6221 9117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VĂN PHÒNG NHÀ TRƯỜNG VÀ KHẨN CẤP 24H: +65 8718 7974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DỊCH VỤ KHẨN CẤP: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 999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ĐƯỜNG DÂY NÓNG DỊCH VỤ BẢO VỆ TRẺ EM: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1800-777 0000 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Từ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thứ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2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đến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thứ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6: 8.30am – 5.30pm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và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thứ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7 8.30am – 1.00pm)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NGƯỜI LỚN ĐI KÈM: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- NHÂN VIÊN CỦA COMPASS EDUCATION: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Ms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Trần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Thị Thiên Thanh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Email :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  <a:hlinkClick r:id="rId3"/>
              </a:rPr>
              <a:t>thanh.tran@compass.edu.vn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Số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ĐT 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Việt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Nam) : +84 (0) 908 466 305                             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Số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ĐT ( Singapore ) : +65 90533489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Mr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. Nguyễn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Hữu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Danh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Email :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  <a:hlinkClick r:id="rId4"/>
              </a:rPr>
              <a:t>nguyenhuudanh1965@gmail.com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                           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Số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ĐT 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Việt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Nam) : +84 (0) 962084463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Mr. Nguyễn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Hữu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Thanh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Toàn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 Email :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  <a:hlinkClick r:id="rId4"/>
              </a:rPr>
              <a:t>nguyenhuudanh1965@gmail.com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                          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Số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ĐT 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Việt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Nam) : +84 (0) 962084463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Ms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Lê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Thị Mai Phương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Email: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  <a:hlinkClick r:id="rId5"/>
              </a:rPr>
              <a:t>vaniquynh@gmail.com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                                               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Số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ĐT : + 84 (0) 983316213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54113"/>
          </a:xfrm>
          <a:prstGeom prst="rect">
            <a:avLst/>
          </a:prstGeom>
          <a:solidFill>
            <a:srgbClr val="0000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904875" y="155575"/>
            <a:ext cx="8239125" cy="990600"/>
          </a:xfrm>
          <a:prstGeom prst="rt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304800"/>
            <a:ext cx="6796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NGÀY VỀ</a:t>
            </a:r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057400"/>
            <a:ext cx="778351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Candara" pitchFamily="34" charset="0"/>
              </a:rPr>
              <a:t>Địa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điểm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tập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họp</a:t>
            </a:r>
            <a:r>
              <a:rPr lang="en-US" dirty="0" smtClean="0">
                <a:latin typeface="Candara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ndara" pitchFamily="34" charset="0"/>
              </a:rPr>
              <a:t>THCS LÊ VĂN TÁM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latin typeface="Candara" pitchFamily="34" charset="0"/>
              </a:rPr>
              <a:t>107F Chu Văn An, 26, Bình Thạnh, Hồ Chí </a:t>
            </a:r>
            <a:r>
              <a:rPr lang="vi-VN" b="1" dirty="0" smtClean="0">
                <a:latin typeface="Candara" pitchFamily="34" charset="0"/>
              </a:rPr>
              <a:t>Minh</a:t>
            </a:r>
            <a:endParaRPr lang="en-US" b="1" dirty="0" smtClean="0">
              <a:latin typeface="Candar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Candara" pitchFamily="34" charset="0"/>
              </a:rPr>
              <a:t>Thời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gian</a:t>
            </a:r>
            <a:r>
              <a:rPr lang="en-US" dirty="0" smtClean="0">
                <a:latin typeface="Candara" pitchFamily="34" charset="0"/>
              </a:rPr>
              <a:t>: </a:t>
            </a:r>
            <a:r>
              <a:rPr lang="en-US" b="1" dirty="0" err="1" smtClean="0">
                <a:latin typeface="Candara" pitchFamily="34" charset="0"/>
              </a:rPr>
              <a:t>Chủ</a:t>
            </a:r>
            <a:r>
              <a:rPr lang="en-US" b="1" dirty="0" smtClean="0">
                <a:latin typeface="Candara" pitchFamily="34" charset="0"/>
              </a:rPr>
              <a:t> </a:t>
            </a:r>
            <a:r>
              <a:rPr lang="en-US" b="1" dirty="0" err="1" smtClean="0">
                <a:latin typeface="Candara" pitchFamily="34" charset="0"/>
              </a:rPr>
              <a:t>nhật</a:t>
            </a:r>
            <a:r>
              <a:rPr lang="en-US" b="1" dirty="0" smtClean="0">
                <a:latin typeface="Candara" pitchFamily="34" charset="0"/>
              </a:rPr>
              <a:t> 18/6/2017 7.30pm – 8.00pm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ndar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Candara" pitchFamily="34" charset="0"/>
              </a:rPr>
              <a:t>Phương </a:t>
            </a:r>
            <a:r>
              <a:rPr lang="en-US" dirty="0" err="1" smtClean="0">
                <a:latin typeface="Candara" pitchFamily="34" charset="0"/>
              </a:rPr>
              <a:t>tiện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di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chuyển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từ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sân</a:t>
            </a:r>
            <a:r>
              <a:rPr lang="en-US" dirty="0" smtClean="0">
                <a:latin typeface="Candara" pitchFamily="34" charset="0"/>
              </a:rPr>
              <a:t> bay: </a:t>
            </a:r>
            <a:r>
              <a:rPr lang="en-US" b="1" dirty="0" err="1" smtClean="0">
                <a:latin typeface="Candara" pitchFamily="34" charset="0"/>
              </a:rPr>
              <a:t>xe</a:t>
            </a:r>
            <a:r>
              <a:rPr lang="en-US" b="1" dirty="0" smtClean="0">
                <a:latin typeface="Candara" pitchFamily="34" charset="0"/>
              </a:rPr>
              <a:t> </a:t>
            </a:r>
            <a:r>
              <a:rPr lang="en-US" b="1" dirty="0" err="1" smtClean="0">
                <a:latin typeface="Candara" pitchFamily="34" charset="0"/>
              </a:rPr>
              <a:t>buýt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692150" y="6237288"/>
            <a:ext cx="7783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CE"/>
                </a:solidFill>
              </a:rPr>
              <a:t>ENGLISH CAMP FOR FUTURE LEADERS</a:t>
            </a:r>
            <a:endParaRPr lang="en-US" dirty="0">
              <a:solidFill>
                <a:srgbClr val="0000CE"/>
              </a:solidFill>
            </a:endParaRPr>
          </a:p>
        </p:txBody>
      </p:sp>
      <p:sp>
        <p:nvSpPr>
          <p:cNvPr id="3080" name="Rectangle 1"/>
          <p:cNvSpPr>
            <a:spLocks noChangeArrowheads="1"/>
          </p:cNvSpPr>
          <p:nvPr/>
        </p:nvSpPr>
        <p:spPr bwMode="auto">
          <a:xfrm>
            <a:off x="2855913" y="3244850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3962400"/>
            <a:ext cx="7783513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Candara" pitchFamily="34" charset="0"/>
              </a:rPr>
              <a:t>Chuyến</a:t>
            </a:r>
            <a:r>
              <a:rPr lang="en-US" dirty="0" smtClean="0">
                <a:latin typeface="Candara" pitchFamily="34" charset="0"/>
              </a:rPr>
              <a:t> bay: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Candara" pitchFamily="34" charset="0"/>
              </a:rPr>
              <a:t>Số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hiệu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chuyến</a:t>
            </a:r>
            <a:r>
              <a:rPr lang="en-US" dirty="0" smtClean="0">
                <a:latin typeface="Candara" pitchFamily="34" charset="0"/>
              </a:rPr>
              <a:t> bay: </a:t>
            </a:r>
            <a:r>
              <a:rPr lang="en-US" b="1" dirty="0" smtClean="0">
                <a:latin typeface="Candara" pitchFamily="34" charset="0"/>
              </a:rPr>
              <a:t>SQ 186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Candara" pitchFamily="34" charset="0"/>
              </a:rPr>
              <a:t>Hãng</a:t>
            </a:r>
            <a:r>
              <a:rPr lang="en-US" dirty="0" smtClean="0">
                <a:latin typeface="Candara" pitchFamily="34" charset="0"/>
              </a:rPr>
              <a:t> bay: </a:t>
            </a:r>
            <a:r>
              <a:rPr lang="en-US" b="1" dirty="0" smtClean="0">
                <a:latin typeface="Candara" pitchFamily="34" charset="0"/>
              </a:rPr>
              <a:t>Singapore Airlines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Candara" pitchFamily="34" charset="0"/>
              </a:rPr>
              <a:t>Giờ</a:t>
            </a:r>
            <a:r>
              <a:rPr lang="en-US" dirty="0" smtClean="0">
                <a:latin typeface="Candara" pitchFamily="34" charset="0"/>
              </a:rPr>
              <a:t> bay: </a:t>
            </a:r>
            <a:r>
              <a:rPr lang="en-US" b="1" dirty="0" err="1" smtClean="0">
                <a:latin typeface="Candara" pitchFamily="34" charset="0"/>
              </a:rPr>
              <a:t>ngày</a:t>
            </a:r>
            <a:r>
              <a:rPr lang="en-US" b="1" dirty="0" smtClean="0">
                <a:latin typeface="Candara" pitchFamily="34" charset="0"/>
              </a:rPr>
              <a:t> 18/06/2017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b="1" dirty="0" smtClean="0">
                <a:latin typeface="Candara" pitchFamily="34" charset="0"/>
              </a:rPr>
              <a:t>17.25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Candara" pitchFamily="34" charset="0"/>
              </a:rPr>
              <a:t>Giờ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đến</a:t>
            </a:r>
            <a:r>
              <a:rPr lang="en-US" dirty="0" smtClean="0">
                <a:latin typeface="Candara" pitchFamily="34" charset="0"/>
              </a:rPr>
              <a:t>: </a:t>
            </a:r>
            <a:r>
              <a:rPr lang="en-US" b="1" dirty="0" err="1" smtClean="0">
                <a:latin typeface="Candara" pitchFamily="34" charset="0"/>
              </a:rPr>
              <a:t>ngày</a:t>
            </a:r>
            <a:r>
              <a:rPr lang="en-US" b="1" smtClean="0">
                <a:latin typeface="Candara" pitchFamily="34" charset="0"/>
              </a:rPr>
              <a:t> </a:t>
            </a:r>
            <a:r>
              <a:rPr lang="en-US" b="1" smtClean="0">
                <a:latin typeface="Candara" pitchFamily="34" charset="0"/>
              </a:rPr>
              <a:t>18/06/2017 </a:t>
            </a:r>
            <a:r>
              <a:rPr lang="en-US" b="1" dirty="0" smtClean="0">
                <a:latin typeface="Candara" pitchFamily="34" charset="0"/>
              </a:rPr>
              <a:t>18.35</a:t>
            </a:r>
            <a:endParaRPr lang="en-US" b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54113"/>
          </a:xfrm>
          <a:prstGeom prst="rect">
            <a:avLst/>
          </a:prstGeom>
          <a:solidFill>
            <a:srgbClr val="0000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904875" y="155575"/>
            <a:ext cx="8239125" cy="990600"/>
          </a:xfrm>
          <a:prstGeom prst="rt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304800"/>
            <a:ext cx="6796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FANPAGE </a:t>
            </a:r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447800"/>
            <a:ext cx="77835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ndara" pitchFamily="34" charset="0"/>
              </a:rPr>
              <a:t>LE VAN TAM JR HIGH SCHOOL SUMMER CAMP SINGAPORE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latin typeface="Candar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Candara" pitchFamily="34" charset="0"/>
            </a:endParaRP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692150" y="6237288"/>
            <a:ext cx="7783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CE"/>
                </a:solidFill>
              </a:rPr>
              <a:t>ENGLISH CAMP FOR FUTURE LEADERS</a:t>
            </a:r>
            <a:endParaRPr lang="en-US" dirty="0">
              <a:solidFill>
                <a:srgbClr val="0000CE"/>
              </a:solidFill>
            </a:endParaRPr>
          </a:p>
        </p:txBody>
      </p:sp>
      <p:sp>
        <p:nvSpPr>
          <p:cNvPr id="3080" name="Rectangle 1"/>
          <p:cNvSpPr>
            <a:spLocks noChangeArrowheads="1"/>
          </p:cNvSpPr>
          <p:nvPr/>
        </p:nvSpPr>
        <p:spPr bwMode="auto">
          <a:xfrm>
            <a:off x="2855913" y="3244850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057400"/>
            <a:ext cx="7467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54113"/>
          </a:xfrm>
          <a:prstGeom prst="rect">
            <a:avLst/>
          </a:prstGeom>
          <a:solidFill>
            <a:srgbClr val="0000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904875" y="155575"/>
            <a:ext cx="8239125" cy="990600"/>
          </a:xfrm>
          <a:prstGeom prst="rt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304800"/>
            <a:ext cx="6796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FANPAGE</a:t>
            </a:r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447800"/>
            <a:ext cx="7783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ndara" pitchFamily="34" charset="0"/>
              </a:rPr>
              <a:t>BLUESKY SINGAPORE CAMPS 2017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692150" y="6237288"/>
            <a:ext cx="7783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CE"/>
                </a:solidFill>
              </a:rPr>
              <a:t>ENGLISH CAMP FOR FUTURE LEADERS</a:t>
            </a:r>
            <a:endParaRPr lang="en-US" dirty="0">
              <a:solidFill>
                <a:srgbClr val="0000CE"/>
              </a:solidFill>
            </a:endParaRPr>
          </a:p>
        </p:txBody>
      </p:sp>
      <p:sp>
        <p:nvSpPr>
          <p:cNvPr id="3080" name="Rectangle 1"/>
          <p:cNvSpPr>
            <a:spLocks noChangeArrowheads="1"/>
          </p:cNvSpPr>
          <p:nvPr/>
        </p:nvSpPr>
        <p:spPr bwMode="auto">
          <a:xfrm>
            <a:off x="2855913" y="3244850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057400"/>
            <a:ext cx="7467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54113"/>
          </a:xfrm>
          <a:prstGeom prst="rect">
            <a:avLst/>
          </a:prstGeom>
          <a:solidFill>
            <a:srgbClr val="0000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904875" y="155575"/>
            <a:ext cx="8239125" cy="990600"/>
          </a:xfrm>
          <a:prstGeom prst="rt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304800"/>
            <a:ext cx="6796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VẬT DỤNG MANG THEO</a:t>
            </a:r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692150" y="6237288"/>
            <a:ext cx="7783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CE"/>
                </a:solidFill>
              </a:rPr>
              <a:t>ENGLISH CAMP FOR FUTURE LEADERS</a:t>
            </a:r>
            <a:endParaRPr lang="en-US" dirty="0">
              <a:solidFill>
                <a:srgbClr val="0000CE"/>
              </a:solidFill>
            </a:endParaRPr>
          </a:p>
        </p:txBody>
      </p:sp>
      <p:sp>
        <p:nvSpPr>
          <p:cNvPr id="3080" name="Rectangle 1"/>
          <p:cNvSpPr>
            <a:spLocks noChangeArrowheads="1"/>
          </p:cNvSpPr>
          <p:nvPr/>
        </p:nvSpPr>
        <p:spPr bwMode="auto">
          <a:xfrm>
            <a:off x="2855913" y="3244850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1447800"/>
            <a:ext cx="77660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066800" y="1397000"/>
          <a:ext cx="7696200" cy="4241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7594"/>
                <a:gridCol w="4088606"/>
              </a:tblGrid>
              <a:tr h="203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/>
                        <a:t>Hộ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chiếu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và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thẻ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bảo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hiểm</a:t>
                      </a:r>
                      <a:r>
                        <a:rPr lang="en-US" sz="1200" kern="1200" dirty="0" smtClean="0"/>
                        <a:t> du </a:t>
                      </a:r>
                      <a:r>
                        <a:rPr lang="en-US" sz="1200" kern="1200" dirty="0" err="1" smtClean="0"/>
                        <a:t>lịch</a:t>
                      </a:r>
                      <a:endParaRPr lang="en-US" sz="12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/>
                        <a:t>Giấy</a:t>
                      </a:r>
                      <a:r>
                        <a:rPr lang="en-US" sz="1200" kern="1200" baseline="0" dirty="0" smtClean="0"/>
                        <a:t> </a:t>
                      </a:r>
                      <a:r>
                        <a:rPr lang="en-US" sz="1200" kern="1200" baseline="0" dirty="0" err="1" smtClean="0"/>
                        <a:t>khai</a:t>
                      </a:r>
                      <a:r>
                        <a:rPr lang="en-US" sz="1200" kern="1200" baseline="0" dirty="0" smtClean="0"/>
                        <a:t> </a:t>
                      </a:r>
                      <a:r>
                        <a:rPr lang="en-US" sz="1200" kern="1200" baseline="0" dirty="0" err="1" smtClean="0"/>
                        <a:t>sinh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/>
                        <a:t>Áo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quần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thường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ngày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và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đồ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nhỏ</a:t>
                      </a:r>
                      <a:r>
                        <a:rPr lang="en-US" sz="1200" kern="1200" dirty="0" smtClean="0"/>
                        <a:t>: 14 – 20 </a:t>
                      </a:r>
                      <a:r>
                        <a:rPr lang="en-US" sz="1200" kern="1200" dirty="0" err="1" smtClean="0"/>
                        <a:t>bộ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quận</a:t>
                      </a:r>
                      <a:endParaRPr lang="en-US" sz="1200" dirty="0"/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200" kern="1200" dirty="0" err="1" smtClean="0"/>
                        <a:t>Kem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đánh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răng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và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bàn</a:t>
                      </a:r>
                      <a:r>
                        <a:rPr lang="en-US" sz="1200" kern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 smtClean="0"/>
                        <a:t>Giày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đi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bộ</a:t>
                      </a:r>
                      <a:endParaRPr lang="en-US" sz="1200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200" kern="1200" dirty="0" err="1" smtClean="0"/>
                        <a:t>Sữa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tắm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và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dầu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gội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 smtClean="0"/>
                        <a:t>Ba</a:t>
                      </a:r>
                      <a:r>
                        <a:rPr lang="en-US" sz="1200" kern="1200" dirty="0" smtClean="0"/>
                        <a:t> lo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err="1" smtClean="0"/>
                        <a:t>Khăn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mặt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và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khăn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tắm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 smtClean="0"/>
                        <a:t>Kính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râm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err="1" smtClean="0"/>
                        <a:t>Chai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đựng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nước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 smtClean="0"/>
                        <a:t>Kem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chống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nắng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err="1" smtClean="0"/>
                        <a:t>Mắt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kính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cận</a:t>
                      </a:r>
                      <a:r>
                        <a:rPr lang="en-US" sz="1200" kern="1200" dirty="0" smtClean="0"/>
                        <a:t> (</a:t>
                      </a:r>
                      <a:r>
                        <a:rPr lang="en-US" sz="1200" kern="1200" dirty="0" err="1" smtClean="0"/>
                        <a:t>nếu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có</a:t>
                      </a:r>
                      <a:r>
                        <a:rPr lang="en-US" sz="1200" kern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 smtClean="0"/>
                        <a:t>Máy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chụp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hình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err="1" smtClean="0"/>
                        <a:t>Sách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 smtClean="0"/>
                        <a:t>Áo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quần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chỉnh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tề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và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giày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cho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đêm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cuối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err="1" smtClean="0"/>
                        <a:t>Áo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khoác</a:t>
                      </a:r>
                      <a:r>
                        <a:rPr lang="en-US" sz="1200" kern="1200" dirty="0" smtClean="0"/>
                        <a:t> (</a:t>
                      </a:r>
                      <a:r>
                        <a:rPr lang="en-US" sz="1200" kern="1200" dirty="0" err="1" smtClean="0"/>
                        <a:t>trong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phòng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học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có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thể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hơi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lạnh</a:t>
                      </a:r>
                      <a:r>
                        <a:rPr lang="en-US" sz="1200" kern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 smtClean="0"/>
                        <a:t>Các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vật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dụng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cần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thiết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cho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màn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biểu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diễn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tài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năng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của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học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sinh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/>
                        <a:t>Mũ</a:t>
                      </a:r>
                      <a:r>
                        <a:rPr lang="en-US" sz="1200" kern="1200" dirty="0" smtClean="0"/>
                        <a:t>, </a:t>
                      </a:r>
                      <a:r>
                        <a:rPr lang="en-US" sz="1200" kern="1200" dirty="0" err="1" smtClean="0"/>
                        <a:t>nón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 smtClean="0"/>
                        <a:t>Quà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lưu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niệm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để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có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thể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tặng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cho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các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bạn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vào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ngày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cuối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chia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tay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err="1" smtClean="0"/>
                        <a:t>Sổ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tay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và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bút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Thuốc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Ổ </a:t>
                      </a:r>
                      <a:r>
                        <a:rPr lang="en-US" sz="1200" kern="1200" dirty="0" err="1" smtClean="0"/>
                        <a:t>cắm</a:t>
                      </a:r>
                      <a:r>
                        <a:rPr lang="en-US" sz="1200" kern="1200" dirty="0" smtClean="0"/>
                        <a:t> du </a:t>
                      </a:r>
                      <a:r>
                        <a:rPr lang="en-US" sz="1200" kern="1200" dirty="0" err="1" smtClean="0"/>
                        <a:t>lịch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 smtClean="0"/>
                        <a:t>Cục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sạc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cho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các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thiết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bị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điện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tử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" name="Picture 22" descr="Image result for vietnam passport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38800"/>
            <a:ext cx="381000" cy="45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Image result for hat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15000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Image result for ban chai va kem danh ran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15000"/>
            <a:ext cx="6096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Image result for walking shoes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486400"/>
            <a:ext cx="6858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Image result for body shampoo travel kit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715000"/>
            <a:ext cx="6096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Image result for school backpacks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6388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Image result for towel"/>
          <p:cNvPicPr/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638800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Image result for kinh ram"/>
          <p:cNvPicPr/>
          <p:nvPr/>
        </p:nvPicPr>
        <p:blipFill>
          <a:blip r:embed="rId9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715000"/>
            <a:ext cx="6858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Image result for water bottle"/>
          <p:cNvPicPr/>
          <p:nvPr/>
        </p:nvPicPr>
        <p:blipFill>
          <a:blip r:embed="rId10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334375" y="5562600"/>
            <a:ext cx="8096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Image result for suncream"/>
          <p:cNvPicPr/>
          <p:nvPr/>
        </p:nvPicPr>
        <p:blipFill>
          <a:blip r:embed="rId11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562600"/>
            <a:ext cx="5334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Related image"/>
          <p:cNvPicPr/>
          <p:nvPr/>
        </p:nvPicPr>
        <p:blipFill>
          <a:blip r:embed="rId1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638800"/>
            <a:ext cx="6858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Image result for padlock with key"/>
          <p:cNvPicPr/>
          <p:nvPr/>
        </p:nvPicPr>
        <p:blipFill>
          <a:blip r:embed="rId1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15000"/>
            <a:ext cx="833437" cy="56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Image result for o dien tai singapore"/>
          <p:cNvPicPr/>
          <p:nvPr/>
        </p:nvPicPr>
        <p:blipFill>
          <a:blip r:embed="rId1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flipV="1">
            <a:off x="7010400" y="5791200"/>
            <a:ext cx="78994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54113"/>
          </a:xfrm>
          <a:prstGeom prst="rect">
            <a:avLst/>
          </a:prstGeom>
          <a:solidFill>
            <a:srgbClr val="0000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904875" y="155575"/>
            <a:ext cx="8239125" cy="990600"/>
          </a:xfrm>
          <a:prstGeom prst="rt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692150" y="6237288"/>
            <a:ext cx="7783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CE"/>
                </a:solidFill>
              </a:rPr>
              <a:t>ENGLISH CAMP FOR FUTURE LEADERS</a:t>
            </a:r>
            <a:endParaRPr lang="en-US" dirty="0">
              <a:solidFill>
                <a:srgbClr val="0000CE"/>
              </a:solidFill>
            </a:endParaRPr>
          </a:p>
        </p:txBody>
      </p:sp>
      <p:sp>
        <p:nvSpPr>
          <p:cNvPr id="3080" name="Rectangle 1"/>
          <p:cNvSpPr>
            <a:spLocks noChangeArrowheads="1"/>
          </p:cNvSpPr>
          <p:nvPr/>
        </p:nvSpPr>
        <p:spPr bwMode="auto">
          <a:xfrm>
            <a:off x="2855913" y="3244850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sp>
        <p:nvSpPr>
          <p:cNvPr id="11268" name="AutoShape 4" descr="Image result for HAVE A GOOD TR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Image result for HAVE A GOOD TR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AutoShape 8" descr="Image result for HAVE A GOOD TR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" name="AutoShape 10" descr="Image result for HAVE A GOOD TR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6" name="AutoShape 12" descr="Image result for HAVE A GOOD TR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643800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7526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54113"/>
          </a:xfrm>
          <a:prstGeom prst="rect">
            <a:avLst/>
          </a:prstGeom>
          <a:solidFill>
            <a:srgbClr val="0000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904875" y="155575"/>
            <a:ext cx="8239125" cy="990600"/>
          </a:xfrm>
          <a:prstGeom prst="rt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304800"/>
            <a:ext cx="6796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KIỂM TRA VẬT DỤNG KHI LÊN MÁY BAY</a:t>
            </a:r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692150" y="6237288"/>
            <a:ext cx="7783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CE"/>
                </a:solidFill>
              </a:rPr>
              <a:t>ENGLISH CAMP FOR FUTURE LEADERS</a:t>
            </a:r>
            <a:endParaRPr lang="en-US" dirty="0">
              <a:solidFill>
                <a:srgbClr val="0000CE"/>
              </a:solidFill>
            </a:endParaRPr>
          </a:p>
        </p:txBody>
      </p:sp>
      <p:sp>
        <p:nvSpPr>
          <p:cNvPr id="3080" name="Rectangle 1"/>
          <p:cNvSpPr>
            <a:spLocks noChangeArrowheads="1"/>
          </p:cNvSpPr>
          <p:nvPr/>
        </p:nvSpPr>
        <p:spPr bwMode="auto">
          <a:xfrm>
            <a:off x="2855913" y="3244850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388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486400" y="1447800"/>
            <a:ext cx="3194050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Chất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lỏng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hóa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chất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ở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dạng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khí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phun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và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gel &gt; 100ml </a:t>
            </a:r>
            <a:r>
              <a:rPr lang="en-US" sz="1400" dirty="0" smtClean="0">
                <a:solidFill>
                  <a:srgbClr val="FF0000"/>
                </a:solidFill>
                <a:latin typeface="Candara" pitchFamily="34" charset="0"/>
                <a:cs typeface="Times New Roman" pitchFamily="18" charset="0"/>
              </a:rPr>
              <a:t>BỊ KIỂM TRA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+ Gel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tóc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+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Dầu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gội</a:t>
            </a:r>
            <a:endParaRPr lang="en-US" sz="1400" dirty="0" smtClean="0">
              <a:latin typeface="Candara" pitchFamily="34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+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Xịt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dưỡng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thể</a:t>
            </a:r>
            <a:endParaRPr lang="en-US" sz="1400" dirty="0" smtClean="0">
              <a:latin typeface="Candara" pitchFamily="34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+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Nước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đóng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chai</a:t>
            </a:r>
            <a:endParaRPr lang="en-US" sz="1400" dirty="0" smtClean="0">
              <a:latin typeface="Candara" pitchFamily="34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+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Thức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ăn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đóng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hộp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</a:p>
          <a:p>
            <a:pPr marL="342900" indent="-342900">
              <a:defRPr/>
            </a:pPr>
            <a:r>
              <a:rPr lang="en-US" sz="1400" dirty="0">
                <a:latin typeface="Candara" pitchFamily="34" charset="0"/>
                <a:cs typeface="Times New Roman" pitchFamily="18" charset="0"/>
              </a:rPr>
              <a:t>+ </a:t>
            </a:r>
            <a:r>
              <a:rPr lang="en-US" sz="1400" dirty="0" err="1">
                <a:latin typeface="Candara" pitchFamily="34" charset="0"/>
                <a:cs typeface="Times New Roman" pitchFamily="18" charset="0"/>
              </a:rPr>
              <a:t>Kéo</a:t>
            </a:r>
            <a:endParaRPr lang="en-US" sz="1400" dirty="0">
              <a:latin typeface="Candara" pitchFamily="34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en-US" sz="1400" dirty="0">
                <a:latin typeface="Candara" pitchFamily="34" charset="0"/>
                <a:cs typeface="Times New Roman" pitchFamily="18" charset="0"/>
              </a:rPr>
              <a:t>+ </a:t>
            </a:r>
            <a:r>
              <a:rPr lang="en-US" sz="1400" dirty="0" err="1">
                <a:latin typeface="Candara" pitchFamily="34" charset="0"/>
                <a:cs typeface="Times New Roman" pitchFamily="18" charset="0"/>
              </a:rPr>
              <a:t>Cắt</a:t>
            </a:r>
            <a:r>
              <a:rPr lang="en-US" sz="1400" dirty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andara" pitchFamily="34" charset="0"/>
                <a:cs typeface="Times New Roman" pitchFamily="18" charset="0"/>
              </a:rPr>
              <a:t>móng</a:t>
            </a:r>
            <a:r>
              <a:rPr lang="en-US" sz="1400" dirty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tay</a:t>
            </a:r>
            <a:endParaRPr lang="en-US" sz="1400" dirty="0" smtClean="0">
              <a:latin typeface="Candara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2) 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Vật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dụng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được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để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trong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hành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lý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xách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tay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&lt;= 100ml</a:t>
            </a:r>
          </a:p>
          <a:p>
            <a:pPr marL="342900" indent="-342900">
              <a:defRPr/>
            </a:pP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+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Tinh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chất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</a:p>
          <a:p>
            <a:pPr marL="342900" indent="-342900">
              <a:defRPr/>
            </a:pP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+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Nước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xúc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miệng</a:t>
            </a:r>
            <a:endParaRPr lang="en-US" sz="1400" dirty="0" smtClean="0">
              <a:latin typeface="Candara" pitchFamily="34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+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Nước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rửa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tay</a:t>
            </a:r>
            <a:endParaRPr lang="en-US" sz="1400" dirty="0" smtClean="0">
              <a:latin typeface="Candara" pitchFamily="34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+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Dầu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thơm</a:t>
            </a:r>
            <a:endParaRPr lang="en-US" sz="1400" dirty="0" smtClean="0">
              <a:latin typeface="Candara" pitchFamily="34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+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Xịt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tóc</a:t>
            </a:r>
            <a:endParaRPr lang="en-US" sz="1400" dirty="0" smtClean="0">
              <a:latin typeface="Candara" pitchFamily="34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+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Xịt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dưỡng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thể</a:t>
            </a:r>
            <a:endParaRPr lang="en-US" sz="1400" dirty="0">
              <a:latin typeface="Candara" pitchFamily="34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andara" pitchFamily="34" charset="0"/>
                <a:cs typeface="Times New Roman" pitchFamily="18" charset="0"/>
              </a:rPr>
              <a:t>3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)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Vật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dụng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bị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cấm</a:t>
            </a:r>
            <a:endParaRPr lang="en-US" sz="1400" dirty="0" smtClean="0">
              <a:latin typeface="Candara" pitchFamily="34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+ Dao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+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Súng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+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Còng</a:t>
            </a:r>
            <a:r>
              <a:rPr lang="en-US" sz="1400" dirty="0" smtClean="0"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Candara" pitchFamily="34" charset="0"/>
                <a:cs typeface="Times New Roman" pitchFamily="18" charset="0"/>
              </a:rPr>
              <a:t>tay</a:t>
            </a:r>
            <a:endParaRPr lang="en-US" sz="1400" dirty="0" smtClean="0">
              <a:latin typeface="Candara" pitchFamily="34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54113"/>
          </a:xfrm>
          <a:prstGeom prst="rect">
            <a:avLst/>
          </a:prstGeom>
          <a:solidFill>
            <a:srgbClr val="0000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904875" y="155575"/>
            <a:ext cx="8239125" cy="990600"/>
          </a:xfrm>
          <a:prstGeom prst="rt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304800"/>
            <a:ext cx="6796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NGÀY LÊN ĐƯỜNG </a:t>
            </a:r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150" y="1552575"/>
            <a:ext cx="7783513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Candara" pitchFamily="34" charset="0"/>
              </a:rPr>
              <a:t>Địa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điểm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tập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họp</a:t>
            </a:r>
            <a:r>
              <a:rPr lang="en-US" dirty="0" smtClean="0">
                <a:latin typeface="Candara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ndara" pitchFamily="34" charset="0"/>
              </a:rPr>
              <a:t>THCS LÊ VĂN TÁM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latin typeface="Candara" pitchFamily="34" charset="0"/>
              </a:rPr>
              <a:t>107F Chu Văn An, 26, Bình Thạnh, Hồ Chí </a:t>
            </a:r>
            <a:r>
              <a:rPr lang="vi-VN" b="1" dirty="0" smtClean="0">
                <a:latin typeface="Candara" pitchFamily="34" charset="0"/>
              </a:rPr>
              <a:t>Minh</a:t>
            </a:r>
            <a:endParaRPr lang="en-US" b="1" dirty="0" smtClean="0">
              <a:latin typeface="Candar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Candara" pitchFamily="34" charset="0"/>
              </a:rPr>
              <a:t>Thời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gian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tập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họp</a:t>
            </a:r>
            <a:r>
              <a:rPr lang="en-US" dirty="0" smtClean="0">
                <a:latin typeface="Candara" pitchFamily="34" charset="0"/>
              </a:rPr>
              <a:t>: </a:t>
            </a:r>
            <a:r>
              <a:rPr lang="en-US" b="1" dirty="0" err="1" smtClean="0">
                <a:latin typeface="Candara" pitchFamily="34" charset="0"/>
              </a:rPr>
              <a:t>Chủ</a:t>
            </a:r>
            <a:r>
              <a:rPr lang="en-US" b="1" dirty="0" smtClean="0">
                <a:latin typeface="Candara" pitchFamily="34" charset="0"/>
              </a:rPr>
              <a:t> </a:t>
            </a:r>
            <a:r>
              <a:rPr lang="en-US" b="1" dirty="0" err="1" smtClean="0">
                <a:latin typeface="Candara" pitchFamily="34" charset="0"/>
              </a:rPr>
              <a:t>nhật</a:t>
            </a:r>
            <a:r>
              <a:rPr lang="en-US" b="1" dirty="0" smtClean="0">
                <a:latin typeface="Candara" pitchFamily="34" charset="0"/>
              </a:rPr>
              <a:t> 11/6 8.30am – 9.00am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Candara" pitchFamily="34" charset="0"/>
              </a:rPr>
              <a:t>Khởi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hành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đến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sân</a:t>
            </a:r>
            <a:r>
              <a:rPr lang="en-US" dirty="0" smtClean="0">
                <a:latin typeface="Candara" pitchFamily="34" charset="0"/>
              </a:rPr>
              <a:t> bay:</a:t>
            </a:r>
            <a:r>
              <a:rPr lang="en-US" b="1" dirty="0" smtClean="0">
                <a:latin typeface="Candara" pitchFamily="34" charset="0"/>
              </a:rPr>
              <a:t> 9.00am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Candara" pitchFamily="34" charset="0"/>
              </a:rPr>
              <a:t>Thời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gian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đến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sân</a:t>
            </a:r>
            <a:r>
              <a:rPr lang="en-US" dirty="0" smtClean="0">
                <a:latin typeface="Candara" pitchFamily="34" charset="0"/>
              </a:rPr>
              <a:t> bay: </a:t>
            </a:r>
            <a:r>
              <a:rPr lang="en-US" b="1" dirty="0" smtClean="0">
                <a:latin typeface="Candara" pitchFamily="34" charset="0"/>
              </a:rPr>
              <a:t>9.30am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ndar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Candara" pitchFamily="34" charset="0"/>
              </a:rPr>
              <a:t>Phương </a:t>
            </a:r>
            <a:r>
              <a:rPr lang="en-US" dirty="0" err="1" smtClean="0">
                <a:latin typeface="Candara" pitchFamily="34" charset="0"/>
              </a:rPr>
              <a:t>tiện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di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chuyển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đến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sân</a:t>
            </a:r>
            <a:r>
              <a:rPr lang="en-US" dirty="0" smtClean="0">
                <a:latin typeface="Candara" pitchFamily="34" charset="0"/>
              </a:rPr>
              <a:t> bay: </a:t>
            </a:r>
            <a:r>
              <a:rPr lang="en-US" b="1" dirty="0" err="1" smtClean="0">
                <a:latin typeface="Candara" pitchFamily="34" charset="0"/>
              </a:rPr>
              <a:t>xe</a:t>
            </a:r>
            <a:r>
              <a:rPr lang="en-US" b="1" dirty="0" smtClean="0">
                <a:latin typeface="Candara" pitchFamily="34" charset="0"/>
              </a:rPr>
              <a:t> </a:t>
            </a:r>
            <a:r>
              <a:rPr lang="en-US" b="1" dirty="0" err="1" smtClean="0">
                <a:latin typeface="Candara" pitchFamily="34" charset="0"/>
              </a:rPr>
              <a:t>buýt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692150" y="6237288"/>
            <a:ext cx="7783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CE"/>
                </a:solidFill>
              </a:rPr>
              <a:t>ENGLISH CAMP FOR FUTURE LEADERS</a:t>
            </a:r>
            <a:endParaRPr lang="en-US" dirty="0">
              <a:solidFill>
                <a:srgbClr val="0000CE"/>
              </a:solidFill>
            </a:endParaRPr>
          </a:p>
        </p:txBody>
      </p:sp>
      <p:sp>
        <p:nvSpPr>
          <p:cNvPr id="3080" name="Rectangle 1"/>
          <p:cNvSpPr>
            <a:spLocks noChangeArrowheads="1"/>
          </p:cNvSpPr>
          <p:nvPr/>
        </p:nvSpPr>
        <p:spPr bwMode="auto">
          <a:xfrm>
            <a:off x="2855913" y="3244850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3962400"/>
            <a:ext cx="7783513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Candara" pitchFamily="34" charset="0"/>
              </a:rPr>
              <a:t>Chuyến</a:t>
            </a:r>
            <a:r>
              <a:rPr lang="en-US" dirty="0" smtClean="0">
                <a:latin typeface="Candara" pitchFamily="34" charset="0"/>
              </a:rPr>
              <a:t> bay: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Candara" pitchFamily="34" charset="0"/>
              </a:rPr>
              <a:t>Số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hiệu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chuyến</a:t>
            </a:r>
            <a:r>
              <a:rPr lang="en-US" dirty="0" smtClean="0">
                <a:latin typeface="Candara" pitchFamily="34" charset="0"/>
              </a:rPr>
              <a:t> bay: </a:t>
            </a:r>
            <a:r>
              <a:rPr lang="en-US" b="1" dirty="0" smtClean="0">
                <a:latin typeface="Candara" pitchFamily="34" charset="0"/>
              </a:rPr>
              <a:t>SQ 173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Candara" pitchFamily="34" charset="0"/>
              </a:rPr>
              <a:t>Hãng</a:t>
            </a:r>
            <a:r>
              <a:rPr lang="en-US" dirty="0" smtClean="0">
                <a:latin typeface="Candara" pitchFamily="34" charset="0"/>
              </a:rPr>
              <a:t> bay: </a:t>
            </a:r>
            <a:r>
              <a:rPr lang="en-US" b="1" dirty="0" smtClean="0">
                <a:latin typeface="Candara" pitchFamily="34" charset="0"/>
              </a:rPr>
              <a:t>Singapore Airlines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Candara" pitchFamily="34" charset="0"/>
              </a:rPr>
              <a:t>Giờ</a:t>
            </a:r>
            <a:r>
              <a:rPr lang="en-US" dirty="0" smtClean="0">
                <a:latin typeface="Candara" pitchFamily="34" charset="0"/>
              </a:rPr>
              <a:t> bay: </a:t>
            </a:r>
            <a:r>
              <a:rPr lang="en-US" b="1" dirty="0" err="1" smtClean="0">
                <a:latin typeface="Candara" pitchFamily="34" charset="0"/>
              </a:rPr>
              <a:t>ngày</a:t>
            </a:r>
            <a:r>
              <a:rPr lang="en-US" b="1" dirty="0" smtClean="0">
                <a:latin typeface="Candara" pitchFamily="34" charset="0"/>
              </a:rPr>
              <a:t> 11/06/2017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b="1" dirty="0" smtClean="0">
                <a:latin typeface="Candara" pitchFamily="34" charset="0"/>
              </a:rPr>
              <a:t>12.30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Candara" pitchFamily="34" charset="0"/>
              </a:rPr>
              <a:t>Giờ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đến</a:t>
            </a:r>
            <a:r>
              <a:rPr lang="en-US" dirty="0" smtClean="0">
                <a:latin typeface="Candara" pitchFamily="34" charset="0"/>
              </a:rPr>
              <a:t>: </a:t>
            </a:r>
            <a:r>
              <a:rPr lang="en-US" b="1" dirty="0" err="1" smtClean="0">
                <a:latin typeface="Candara" pitchFamily="34" charset="0"/>
              </a:rPr>
              <a:t>ngày</a:t>
            </a:r>
            <a:r>
              <a:rPr lang="en-US" b="1" dirty="0" smtClean="0">
                <a:latin typeface="Candara" pitchFamily="34" charset="0"/>
              </a:rPr>
              <a:t> 11/06/2017 15.30</a:t>
            </a:r>
            <a:endParaRPr lang="en-US" b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54113"/>
          </a:xfrm>
          <a:prstGeom prst="rect">
            <a:avLst/>
          </a:prstGeom>
          <a:solidFill>
            <a:srgbClr val="0000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904875" y="155575"/>
            <a:ext cx="8239125" cy="990600"/>
          </a:xfrm>
          <a:prstGeom prst="rt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304800"/>
            <a:ext cx="6796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LỊCH TRÌNH TẠI SINGAPORE</a:t>
            </a:r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692150" y="6237288"/>
            <a:ext cx="7783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CE"/>
                </a:solidFill>
              </a:rPr>
              <a:t>ENGLISH CAMP FOR FUTURE LEADERS</a:t>
            </a:r>
            <a:endParaRPr lang="en-US" dirty="0">
              <a:solidFill>
                <a:srgbClr val="0000CE"/>
              </a:solidFill>
            </a:endParaRPr>
          </a:p>
        </p:txBody>
      </p:sp>
      <p:sp>
        <p:nvSpPr>
          <p:cNvPr id="3080" name="Rectangle 1"/>
          <p:cNvSpPr>
            <a:spLocks noChangeArrowheads="1"/>
          </p:cNvSpPr>
          <p:nvPr/>
        </p:nvSpPr>
        <p:spPr bwMode="auto">
          <a:xfrm>
            <a:off x="2855913" y="3244850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399" y="1691640"/>
          <a:ext cx="7848602" cy="4099561"/>
        </p:xfrm>
        <a:graphic>
          <a:graphicData uri="http://schemas.openxmlformats.org/drawingml/2006/table">
            <a:tbl>
              <a:tblPr/>
              <a:tblGrid>
                <a:gridCol w="506361"/>
                <a:gridCol w="897385"/>
                <a:gridCol w="1001470"/>
                <a:gridCol w="949427"/>
                <a:gridCol w="949427"/>
                <a:gridCol w="886133"/>
                <a:gridCol w="886133"/>
                <a:gridCol w="886133"/>
                <a:gridCol w="886133"/>
              </a:tblGrid>
              <a:tr h="4315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Candara"/>
                          <a:ea typeface="Calibri"/>
                          <a:cs typeface="Times New Roman"/>
                        </a:rPr>
                        <a:t>THỜI GIAN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Candara"/>
                          <a:ea typeface="Calibri"/>
                          <a:cs typeface="Times New Roman"/>
                        </a:rPr>
                        <a:t>NGÀY  1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Candara"/>
                          <a:ea typeface="Calibri"/>
                          <a:cs typeface="Times New Roman"/>
                        </a:rPr>
                        <a:t>CHỦ NHẬT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Candara"/>
                          <a:ea typeface="Calibri"/>
                          <a:cs typeface="Times New Roman"/>
                        </a:rPr>
                        <a:t>NGÀY 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Candara"/>
                          <a:ea typeface="Calibri"/>
                          <a:cs typeface="Times New Roman"/>
                        </a:rPr>
                        <a:t>THỨ 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Candara"/>
                          <a:ea typeface="Calibri"/>
                          <a:cs typeface="Times New Roman"/>
                        </a:rPr>
                        <a:t>NGÀY 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Candara"/>
                          <a:ea typeface="Calibri"/>
                          <a:cs typeface="Times New Roman"/>
                        </a:rPr>
                        <a:t>THỨ 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Candara"/>
                          <a:ea typeface="Calibri"/>
                          <a:cs typeface="Times New Roman"/>
                        </a:rPr>
                        <a:t>NGÀY 4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Candara"/>
                          <a:ea typeface="Calibri"/>
                          <a:cs typeface="Times New Roman"/>
                        </a:rPr>
                        <a:t>THỨ 4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Candara"/>
                          <a:ea typeface="Calibri"/>
                          <a:cs typeface="Times New Roman"/>
                        </a:rPr>
                        <a:t>NGÀY 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Candara"/>
                          <a:ea typeface="Calibri"/>
                          <a:cs typeface="Times New Roman"/>
                        </a:rPr>
                        <a:t>THỨ 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Candara"/>
                          <a:ea typeface="Calibri"/>
                          <a:cs typeface="Times New Roman"/>
                        </a:rPr>
                        <a:t>NGÀY 6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Candara"/>
                          <a:ea typeface="Calibri"/>
                          <a:cs typeface="Times New Roman"/>
                        </a:rPr>
                        <a:t>THỨ 6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Candara"/>
                          <a:ea typeface="Calibri"/>
                          <a:cs typeface="Times New Roman"/>
                        </a:rPr>
                        <a:t>NGÀY 7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Candara"/>
                          <a:ea typeface="Calibri"/>
                          <a:cs typeface="Times New Roman"/>
                        </a:rPr>
                        <a:t>THỨ 7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Candara"/>
                          <a:ea typeface="Calibri"/>
                          <a:cs typeface="Times New Roman"/>
                        </a:rPr>
                        <a:t>NGÀY 8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Candara"/>
                          <a:ea typeface="Calibri"/>
                          <a:cs typeface="Times New Roman"/>
                        </a:rPr>
                        <a:t>CHỦ NHẬT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5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Candara"/>
                          <a:ea typeface="Calibri"/>
                          <a:cs typeface="Times New Roman"/>
                        </a:rPr>
                        <a:t>SÁNG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ndara"/>
                          <a:ea typeface="Calibri"/>
                          <a:cs typeface="Times New Roman"/>
                        </a:rPr>
                        <a:t>ĐẾN SÂN BAY CHANGI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ndara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800" dirty="0" err="1">
                          <a:latin typeface="Candara"/>
                          <a:ea typeface="Calibri"/>
                          <a:cs typeface="Times New Roman"/>
                        </a:rPr>
                        <a:t>Tiếng</a:t>
                      </a:r>
                      <a:r>
                        <a:rPr lang="en-US" sz="800" dirty="0">
                          <a:latin typeface="Candara"/>
                          <a:ea typeface="Calibri"/>
                          <a:cs typeface="Times New Roman"/>
                        </a:rPr>
                        <a:t> Anh/ </a:t>
                      </a:r>
                      <a:r>
                        <a:rPr lang="en-US" sz="800" dirty="0" err="1">
                          <a:latin typeface="Candara"/>
                          <a:ea typeface="Calibri"/>
                          <a:cs typeface="Times New Roman"/>
                        </a:rPr>
                        <a:t>Kĩ</a:t>
                      </a:r>
                      <a:r>
                        <a:rPr lang="en-US" sz="800" dirty="0">
                          <a:latin typeface="Candar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Candara"/>
                          <a:ea typeface="Calibri"/>
                          <a:cs typeface="Times New Roman"/>
                        </a:rPr>
                        <a:t>năng</a:t>
                      </a:r>
                      <a:r>
                        <a:rPr lang="en-US" sz="800" dirty="0">
                          <a:latin typeface="Candar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Candara"/>
                          <a:ea typeface="Calibri"/>
                          <a:cs typeface="Times New Roman"/>
                        </a:rPr>
                        <a:t>lãnh</a:t>
                      </a:r>
                      <a:r>
                        <a:rPr lang="en-US" sz="800" dirty="0">
                          <a:latin typeface="Candar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Candara"/>
                          <a:ea typeface="Calibri"/>
                          <a:cs typeface="Times New Roman"/>
                        </a:rPr>
                        <a:t>đạo</a:t>
                      </a:r>
                      <a:r>
                        <a:rPr lang="en-US" sz="800" dirty="0">
                          <a:latin typeface="Candara"/>
                          <a:ea typeface="Calibri"/>
                          <a:cs typeface="Times New Roman"/>
                        </a:rPr>
                        <a:t> &amp; </a:t>
                      </a:r>
                      <a:r>
                        <a:rPr lang="en-US" sz="800" dirty="0" err="1">
                          <a:latin typeface="Candara"/>
                          <a:ea typeface="Calibri"/>
                          <a:cs typeface="Times New Roman"/>
                        </a:rPr>
                        <a:t>kĩ</a:t>
                      </a:r>
                      <a:r>
                        <a:rPr lang="en-US" sz="800" dirty="0">
                          <a:latin typeface="Candar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Candara"/>
                          <a:ea typeface="Calibri"/>
                          <a:cs typeface="Times New Roman"/>
                        </a:rPr>
                        <a:t>năng</a:t>
                      </a:r>
                      <a:r>
                        <a:rPr lang="en-US" sz="800" dirty="0">
                          <a:latin typeface="Candar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Candara"/>
                          <a:ea typeface="Calibri"/>
                          <a:cs typeface="Times New Roman"/>
                        </a:rPr>
                        <a:t>nói</a:t>
                      </a:r>
                      <a:r>
                        <a:rPr lang="en-US" sz="800" dirty="0">
                          <a:latin typeface="Candar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Candara"/>
                          <a:ea typeface="Calibri"/>
                          <a:cs typeface="Times New Roman"/>
                        </a:rPr>
                        <a:t>trước</a:t>
                      </a:r>
                      <a:r>
                        <a:rPr lang="en-US" sz="800" dirty="0">
                          <a:latin typeface="Candar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Candara"/>
                          <a:ea typeface="Calibri"/>
                          <a:cs typeface="Times New Roman"/>
                        </a:rPr>
                        <a:t>công</a:t>
                      </a:r>
                      <a:r>
                        <a:rPr lang="en-US" sz="800" dirty="0">
                          <a:latin typeface="Candar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Candara"/>
                          <a:ea typeface="Calibri"/>
                          <a:cs typeface="Times New Roman"/>
                        </a:rPr>
                        <a:t>chúng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ndara"/>
                          <a:ea typeface="Calibri"/>
                          <a:cs typeface="Times New Roman"/>
                        </a:rPr>
                        <a:t>-Tiếng Anh/ Kĩ năng lãnh đạo &amp; kĩ năng nói trước công chúng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ndara"/>
                          <a:ea typeface="Calibri"/>
                          <a:cs typeface="Times New Roman"/>
                        </a:rPr>
                        <a:t>-Tiếng Anh/ Kĩ năng lãnh đạo &amp; kĩ năng nói trước công chúng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latin typeface="Candara"/>
                          <a:ea typeface="Calibri"/>
                          <a:cs typeface="Times New Roman"/>
                        </a:rPr>
                        <a:t>Tham</a:t>
                      </a:r>
                      <a:r>
                        <a:rPr lang="en-US" sz="800" dirty="0">
                          <a:latin typeface="Candar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Candara"/>
                          <a:ea typeface="Calibri"/>
                          <a:cs typeface="Times New Roman"/>
                        </a:rPr>
                        <a:t>quan</a:t>
                      </a:r>
                      <a:r>
                        <a:rPr lang="en-US" sz="800" dirty="0">
                          <a:latin typeface="Candara"/>
                          <a:ea typeface="Calibri"/>
                          <a:cs typeface="Times New Roman"/>
                        </a:rPr>
                        <a:t> Universal studios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ndara"/>
                          <a:ea typeface="Calibri"/>
                          <a:cs typeface="Times New Roman"/>
                        </a:rPr>
                        <a:t>-Tiếng Anh/ Kĩ năng lãnh đạo &amp; kĩ năng nói trước công chúng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ndara"/>
                          <a:ea typeface="Calibri"/>
                          <a:cs typeface="Times New Roman"/>
                        </a:rPr>
                        <a:t>-Tiếng Anh/ Kĩ năng lãnh đạo &amp; kĩ năng nói trước công chúng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ndara"/>
                          <a:ea typeface="Calibri"/>
                          <a:cs typeface="Times New Roman"/>
                        </a:rPr>
                        <a:t>Ăn sáng và làm thủ tục trả phòng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5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Candara"/>
                          <a:ea typeface="Calibri"/>
                          <a:cs typeface="Times New Roman"/>
                        </a:rPr>
                        <a:t>CHIỀU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latin typeface="Candara"/>
                          <a:ea typeface="Calibri"/>
                          <a:cs typeface="Times New Roman"/>
                        </a:rPr>
                        <a:t>Tham</a:t>
                      </a:r>
                      <a:r>
                        <a:rPr lang="en-US" sz="800" dirty="0">
                          <a:latin typeface="Candar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Candara"/>
                          <a:ea typeface="Calibri"/>
                          <a:cs typeface="Times New Roman"/>
                        </a:rPr>
                        <a:t>quan</a:t>
                      </a:r>
                      <a:r>
                        <a:rPr lang="en-US" sz="800" dirty="0">
                          <a:latin typeface="Candara"/>
                          <a:ea typeface="Calibri"/>
                          <a:cs typeface="Times New Roman"/>
                        </a:rPr>
                        <a:t> Garden by the bay/ Marina Bay sands/ tour </a:t>
                      </a:r>
                      <a:r>
                        <a:rPr lang="en-US" sz="800" dirty="0" err="1">
                          <a:latin typeface="Candara"/>
                          <a:ea typeface="Calibri"/>
                          <a:cs typeface="Times New Roman"/>
                        </a:rPr>
                        <a:t>tham</a:t>
                      </a:r>
                      <a:r>
                        <a:rPr lang="en-US" sz="800" dirty="0">
                          <a:latin typeface="Candar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Candara"/>
                          <a:ea typeface="Calibri"/>
                          <a:cs typeface="Times New Roman"/>
                        </a:rPr>
                        <a:t>quan</a:t>
                      </a:r>
                      <a:r>
                        <a:rPr lang="en-US" sz="800" dirty="0">
                          <a:latin typeface="Candar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Candara"/>
                          <a:ea typeface="Calibri"/>
                          <a:cs typeface="Times New Roman"/>
                        </a:rPr>
                        <a:t>thành</a:t>
                      </a:r>
                      <a:r>
                        <a:rPr lang="en-US" sz="800" dirty="0">
                          <a:latin typeface="Candar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Candara"/>
                          <a:ea typeface="Calibri"/>
                          <a:cs typeface="Times New Roman"/>
                        </a:rPr>
                        <a:t>phố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ndara"/>
                          <a:ea typeface="Calibri"/>
                          <a:cs typeface="Times New Roman"/>
                        </a:rPr>
                        <a:t>Tour tham quan các trường đại học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ndara"/>
                          <a:ea typeface="Calibri"/>
                          <a:cs typeface="Times New Roman"/>
                        </a:rPr>
                        <a:t>Trung tâm khoa học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ndara"/>
                          <a:ea typeface="Calibri"/>
                          <a:cs typeface="Times New Roman"/>
                        </a:rPr>
                        <a:t>Mua sắm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ndara"/>
                          <a:ea typeface="Calibri"/>
                          <a:cs typeface="Times New Roman"/>
                        </a:rPr>
                        <a:t>Tham quan vườn lan quốc gia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ndara"/>
                          <a:ea typeface="Calibri"/>
                          <a:cs typeface="Times New Roman"/>
                        </a:rPr>
                        <a:t>Khởi hành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ndara"/>
                          <a:ea typeface="Calibri"/>
                          <a:cs typeface="Times New Roman"/>
                        </a:rPr>
                        <a:t>T2/T3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ndara"/>
                          <a:ea typeface="Calibri"/>
                          <a:cs typeface="Times New Roman"/>
                        </a:rPr>
                        <a:t>SQ186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ndara"/>
                          <a:ea typeface="Calibri"/>
                          <a:cs typeface="Times New Roman"/>
                        </a:rPr>
                        <a:t>1725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8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Candara"/>
                          <a:ea typeface="Calibri"/>
                          <a:cs typeface="Times New Roman"/>
                        </a:rPr>
                        <a:t>TỐI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ndara"/>
                          <a:ea typeface="Calibri"/>
                          <a:cs typeface="Times New Roman"/>
                        </a:rPr>
                        <a:t>Phân chia phòng và nhiệm vụ - Tiệc chào mừng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ndara"/>
                          <a:ea typeface="Calibri"/>
                          <a:cs typeface="Times New Roman"/>
                        </a:rPr>
                        <a:t>Buổi biểu diễn ánh sáng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ndara"/>
                          <a:ea typeface="Calibri"/>
                          <a:cs typeface="Times New Roman"/>
                        </a:rPr>
                        <a:t>Hoạt động ban đêm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ndara"/>
                          <a:ea typeface="Calibri"/>
                          <a:cs typeface="Times New Roman"/>
                        </a:rPr>
                        <a:t>Tham qua sở thú  ban đêm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ndara"/>
                          <a:ea typeface="Calibri"/>
                          <a:cs typeface="Times New Roman"/>
                        </a:rPr>
                        <a:t>Hoạt động ban đêm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ndara"/>
                          <a:ea typeface="Calibri"/>
                          <a:cs typeface="Times New Roman"/>
                        </a:rPr>
                        <a:t>Tiệc sinh nhật/ BBQ ở công viên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latin typeface="Candara"/>
                          <a:ea typeface="Calibri"/>
                          <a:cs typeface="Times New Roman"/>
                        </a:rPr>
                        <a:t>Chương</a:t>
                      </a:r>
                      <a:r>
                        <a:rPr lang="en-US" sz="800" dirty="0">
                          <a:latin typeface="Candar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Candara"/>
                          <a:ea typeface="Calibri"/>
                          <a:cs typeface="Times New Roman"/>
                        </a:rPr>
                        <a:t>trình</a:t>
                      </a:r>
                      <a:r>
                        <a:rPr lang="en-US" sz="800" dirty="0">
                          <a:latin typeface="Candar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Candara"/>
                          <a:ea typeface="Calibri"/>
                          <a:cs typeface="Times New Roman"/>
                        </a:rPr>
                        <a:t>biểu</a:t>
                      </a:r>
                      <a:r>
                        <a:rPr lang="en-US" sz="800" dirty="0">
                          <a:latin typeface="Candar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Candara"/>
                          <a:ea typeface="Calibri"/>
                          <a:cs typeface="Times New Roman"/>
                        </a:rPr>
                        <a:t>diễn</a:t>
                      </a:r>
                      <a:r>
                        <a:rPr lang="en-US" sz="800" dirty="0">
                          <a:latin typeface="Candar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Candara"/>
                          <a:ea typeface="Calibri"/>
                          <a:cs typeface="Times New Roman"/>
                        </a:rPr>
                        <a:t>chia</a:t>
                      </a:r>
                      <a:r>
                        <a:rPr lang="en-US" sz="800" dirty="0">
                          <a:latin typeface="Candar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Candara"/>
                          <a:ea typeface="Calibri"/>
                          <a:cs typeface="Times New Roman"/>
                        </a:rPr>
                        <a:t>tay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ndara"/>
                        <a:ea typeface="Calibri"/>
                        <a:cs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54113"/>
          </a:xfrm>
          <a:prstGeom prst="rect">
            <a:avLst/>
          </a:prstGeom>
          <a:solidFill>
            <a:srgbClr val="0000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904875" y="155575"/>
            <a:ext cx="8239125" cy="990600"/>
          </a:xfrm>
          <a:prstGeom prst="rt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304800"/>
            <a:ext cx="6796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ĐỊA ĐIỂM THAM QUAN NỔI BẬT</a:t>
            </a:r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692150" y="6237288"/>
            <a:ext cx="7783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CE"/>
                </a:solidFill>
              </a:rPr>
              <a:t>ENGLISH CAMP FOR FUTURE LEADERS</a:t>
            </a:r>
            <a:endParaRPr lang="en-US" dirty="0">
              <a:solidFill>
                <a:srgbClr val="0000CE"/>
              </a:solidFill>
            </a:endParaRPr>
          </a:p>
        </p:txBody>
      </p:sp>
      <p:sp>
        <p:nvSpPr>
          <p:cNvPr id="3080" name="Rectangle 1"/>
          <p:cNvSpPr>
            <a:spLocks noChangeArrowheads="1"/>
          </p:cNvSpPr>
          <p:nvPr/>
        </p:nvSpPr>
        <p:spPr bwMode="auto">
          <a:xfrm>
            <a:off x="2855913" y="3244850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13313" name="Picture 1" descr="C:\Users\KimAnh\Pictures\GARDEN B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2619375" cy="1743075"/>
          </a:xfrm>
          <a:prstGeom prst="rect">
            <a:avLst/>
          </a:prstGeom>
          <a:noFill/>
        </p:spPr>
      </p:pic>
      <p:pic>
        <p:nvPicPr>
          <p:cNvPr id="13314" name="Picture 2" descr="C:\Users\KimAnh\Pictures\MARINA BAY SAN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657600"/>
            <a:ext cx="2590800" cy="1752600"/>
          </a:xfrm>
          <a:prstGeom prst="rect">
            <a:avLst/>
          </a:prstGeom>
          <a:noFill/>
        </p:spPr>
      </p:pic>
      <p:pic>
        <p:nvPicPr>
          <p:cNvPr id="13315" name="Picture 3" descr="D:\KẾ HOẠCH\NĂM 2017\TRAI HE 2017\TIEN TRAM\IMG_39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657600"/>
            <a:ext cx="2590800" cy="1752600"/>
          </a:xfrm>
          <a:prstGeom prst="rect">
            <a:avLst/>
          </a:prstGeom>
          <a:noFill/>
        </p:spPr>
      </p:pic>
      <p:pic>
        <p:nvPicPr>
          <p:cNvPr id="13317" name="Picture 5" descr="C:\Users\KimAnh\Pictures\SCIENCE CENTER SINGAPO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371600"/>
            <a:ext cx="2590799" cy="1752600"/>
          </a:xfrm>
          <a:prstGeom prst="rect">
            <a:avLst/>
          </a:prstGeom>
          <a:noFill/>
        </p:spPr>
      </p:pic>
      <p:pic>
        <p:nvPicPr>
          <p:cNvPr id="13318" name="Picture 6" descr="C:\Users\KimAnh\Pictures\UNIVERSAL STUDIO SINGAPO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1371600"/>
            <a:ext cx="2590800" cy="1752600"/>
          </a:xfrm>
          <a:prstGeom prst="rect">
            <a:avLst/>
          </a:prstGeom>
          <a:noFill/>
        </p:spPr>
      </p:pic>
      <p:pic>
        <p:nvPicPr>
          <p:cNvPr id="13319" name="Picture 7" descr="C:\Users\KimAnh\Pictures\NATIONAL ORCHID GARDE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3657600"/>
            <a:ext cx="25908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54113"/>
          </a:xfrm>
          <a:prstGeom prst="rect">
            <a:avLst/>
          </a:prstGeom>
          <a:solidFill>
            <a:srgbClr val="0000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904875" y="155575"/>
            <a:ext cx="8239125" cy="990600"/>
          </a:xfrm>
          <a:prstGeom prst="rt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304800"/>
            <a:ext cx="6796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KTX TRUNG HỌC DUNMAN</a:t>
            </a:r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692150" y="6237288"/>
            <a:ext cx="7783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CE"/>
                </a:solidFill>
              </a:rPr>
              <a:t>ENGLISH CAMP FOR FUTURE LEADERS</a:t>
            </a:r>
            <a:endParaRPr lang="en-US" dirty="0">
              <a:solidFill>
                <a:srgbClr val="0000CE"/>
              </a:solidFill>
            </a:endParaRPr>
          </a:p>
        </p:txBody>
      </p:sp>
      <p:sp>
        <p:nvSpPr>
          <p:cNvPr id="3080" name="Rectangle 1"/>
          <p:cNvSpPr>
            <a:spLocks noChangeArrowheads="1"/>
          </p:cNvSpPr>
          <p:nvPr/>
        </p:nvSpPr>
        <p:spPr bwMode="auto">
          <a:xfrm>
            <a:off x="2855913" y="3244850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2050" name="Picture 2" descr="D:\KẾ HOẠCH\NĂM 2017\TRAI HE 2017\TIEN TRAM\IMG_3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5486400" cy="3962400"/>
          </a:xfrm>
          <a:prstGeom prst="rect">
            <a:avLst/>
          </a:prstGeom>
          <a:noFill/>
        </p:spPr>
      </p:pic>
      <p:pic>
        <p:nvPicPr>
          <p:cNvPr id="2051" name="Picture 3" descr="D:\KẾ HOẠCH\NĂM 2017\TRAI HE 2017\TIEN TRAM\IMG_3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114800"/>
            <a:ext cx="29718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54113"/>
          </a:xfrm>
          <a:prstGeom prst="rect">
            <a:avLst/>
          </a:prstGeom>
          <a:solidFill>
            <a:srgbClr val="0000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904875" y="155575"/>
            <a:ext cx="8239125" cy="990600"/>
          </a:xfrm>
          <a:prstGeom prst="rt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304800"/>
            <a:ext cx="6796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KTX TRUNG HỌC DUNMAN</a:t>
            </a:r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692150" y="6237288"/>
            <a:ext cx="7783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CE"/>
                </a:solidFill>
              </a:rPr>
              <a:t>ENGLISH CAMP FOR FUTURE LEADERS</a:t>
            </a:r>
            <a:endParaRPr lang="en-US" dirty="0">
              <a:solidFill>
                <a:srgbClr val="0000CE"/>
              </a:solidFill>
            </a:endParaRPr>
          </a:p>
        </p:txBody>
      </p:sp>
      <p:sp>
        <p:nvSpPr>
          <p:cNvPr id="3080" name="Rectangle 1"/>
          <p:cNvSpPr>
            <a:spLocks noChangeArrowheads="1"/>
          </p:cNvSpPr>
          <p:nvPr/>
        </p:nvSpPr>
        <p:spPr bwMode="auto">
          <a:xfrm>
            <a:off x="2855913" y="3244850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5122" name="Picture 2" descr="D:\KẾ HOẠCH\NĂM 2017\TRAI HE 2017\TIEN TRAM\IMG_3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467600" cy="38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54113"/>
          </a:xfrm>
          <a:prstGeom prst="rect">
            <a:avLst/>
          </a:prstGeom>
          <a:solidFill>
            <a:srgbClr val="0000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904875" y="155575"/>
            <a:ext cx="8239125" cy="990600"/>
          </a:xfrm>
          <a:prstGeom prst="rt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304800"/>
            <a:ext cx="6796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KTX TRUNG HỌC DUNMAN – PHÒNG Ở</a:t>
            </a:r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692150" y="6237288"/>
            <a:ext cx="7783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CE"/>
                </a:solidFill>
              </a:rPr>
              <a:t>ENGLISH CAMP FOR FUTURE LEADERS</a:t>
            </a:r>
            <a:endParaRPr lang="en-US" dirty="0">
              <a:solidFill>
                <a:srgbClr val="0000CE"/>
              </a:solidFill>
            </a:endParaRPr>
          </a:p>
        </p:txBody>
      </p:sp>
      <p:sp>
        <p:nvSpPr>
          <p:cNvPr id="3080" name="Rectangle 1"/>
          <p:cNvSpPr>
            <a:spLocks noChangeArrowheads="1"/>
          </p:cNvSpPr>
          <p:nvPr/>
        </p:nvSpPr>
        <p:spPr bwMode="auto">
          <a:xfrm>
            <a:off x="2855913" y="3244850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6146" name="Picture 2" descr="D:\KẾ HOẠCH\NĂM 2017\TRAI HE 2017\TIEN TRAM\IMG_3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0"/>
            <a:ext cx="3810000" cy="3200401"/>
          </a:xfrm>
          <a:prstGeom prst="rect">
            <a:avLst/>
          </a:prstGeom>
          <a:noFill/>
        </p:spPr>
      </p:pic>
      <p:pic>
        <p:nvPicPr>
          <p:cNvPr id="9" name="Picture 8" descr="../Documents/BlueSky%20Camp%20Destinations/Singapore%20/Schools/Dunman%20HighSchool/thumb_IMG_1692_1024.jp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0"/>
            <a:ext cx="3810000" cy="3220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1043</Words>
  <Application>Microsoft Office PowerPoint</Application>
  <PresentationFormat>On-screen Show (4:3)</PresentationFormat>
  <Paragraphs>242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KimAnh</dc:creator>
  <cp:lastModifiedBy>KimAnh</cp:lastModifiedBy>
  <cp:revision>39</cp:revision>
  <dcterms:created xsi:type="dcterms:W3CDTF">2017-05-31T06:57:11Z</dcterms:created>
  <dcterms:modified xsi:type="dcterms:W3CDTF">2017-06-08T06:30:08Z</dcterms:modified>
</cp:coreProperties>
</file>